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9" r:id="rId2"/>
    <p:sldId id="270" r:id="rId3"/>
    <p:sldId id="271" r:id="rId4"/>
    <p:sldId id="272" r:id="rId5"/>
    <p:sldId id="278" r:id="rId6"/>
    <p:sldId id="276" r:id="rId7"/>
    <p:sldId id="273" r:id="rId8"/>
    <p:sldId id="275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33CC33"/>
    <a:srgbClr val="0000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4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97A5A-537A-454A-B555-2768555DF9C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F6708-A202-4B68-80D1-71BD42AD6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63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48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3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3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4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6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5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4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9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1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7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A63EB-3EEF-4B21-BE34-C259C8FAA6D6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3C637-43FB-4958-BBC3-2B96D860A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6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-289541" y="228600"/>
            <a:ext cx="9677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8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Quality Assurance for Mass-Reared Parasitoids and Predators</a:t>
            </a:r>
            <a:endParaRPr lang="en-US" sz="3800" b="1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57248" y="1905000"/>
            <a:ext cx="7619999" cy="1363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/>
            <a:r>
              <a:rPr lang="en-US" sz="3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Norm Leppla, Director</a:t>
            </a:r>
          </a:p>
          <a:p>
            <a:pPr marL="342900" indent="-342900" algn="ctr"/>
            <a:r>
              <a:rPr lang="en-US" sz="3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UF/IFAS Statewide IPM Program</a:t>
            </a:r>
            <a:endParaRPr lang="en-US" sz="3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1866898" y="5562600"/>
            <a:ext cx="5486400" cy="838200"/>
            <a:chOff x="533400" y="5562600"/>
            <a:chExt cx="5791200" cy="914400"/>
          </a:xfrm>
        </p:grpSpPr>
        <p:pic>
          <p:nvPicPr>
            <p:cNvPr id="7172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227" y="5562600"/>
              <a:ext cx="3108373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7173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5562602"/>
              <a:ext cx="2667000" cy="91439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1181098" y="3366052"/>
            <a:ext cx="69722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Entomological Society of America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National Meeting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Austin, Texas</a:t>
            </a:r>
          </a:p>
        </p:txBody>
      </p:sp>
    </p:spTree>
    <p:extLst>
      <p:ext uri="{BB962C8B-B14F-4D97-AF65-F5344CB8AC3E}">
        <p14:creationId xmlns:p14="http://schemas.microsoft.com/office/powerpoint/2010/main" val="415837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QA for Mass-Reared Parasitoids and Predators</a:t>
            </a:r>
            <a:endParaRPr lang="en-US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763000" cy="3352800"/>
          </a:xfrm>
          <a:ln>
            <a:solidFill>
              <a:srgbClr val="00FF00"/>
            </a:solidFill>
          </a:ln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SzPct val="125000"/>
            </a:pPr>
            <a:r>
              <a:rPr lang="en-US" sz="2800" dirty="0" smtClean="0">
                <a:solidFill>
                  <a:schemeClr val="bg1"/>
                </a:solidFill>
                <a:latin typeface="Lucida Sans" panose="020B0602030504090204" pitchFamily="34" charset="0"/>
              </a:rPr>
              <a:t>A </a:t>
            </a:r>
            <a:r>
              <a:rPr lang="en-US" sz="2800" dirty="0">
                <a:solidFill>
                  <a:schemeClr val="bg1"/>
                </a:solidFill>
                <a:latin typeface="Lucida Sans" panose="020B0602030504090204" pitchFamily="34" charset="0"/>
              </a:rPr>
              <a:t>Complete Quality Assurance System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25000"/>
            </a:pPr>
            <a:r>
              <a:rPr lang="en-US" sz="2800" dirty="0">
                <a:solidFill>
                  <a:schemeClr val="bg1"/>
                </a:solidFill>
                <a:latin typeface="Lucida Sans" panose="020B0602030504090204" pitchFamily="34" charset="0"/>
              </a:rPr>
              <a:t>Customer Involvement in Quality Assurance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25000"/>
            </a:pPr>
            <a:r>
              <a:rPr lang="en-US" sz="2800" dirty="0">
                <a:solidFill>
                  <a:schemeClr val="bg1"/>
                </a:solidFill>
                <a:latin typeface="Lucida Sans" panose="020B0602030504090204" pitchFamily="34" charset="0"/>
              </a:rPr>
              <a:t>Quality Assessments of Mass-Reared Natural Enemies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25000"/>
            </a:pPr>
            <a:r>
              <a:rPr lang="en-US" sz="2800" dirty="0">
                <a:solidFill>
                  <a:schemeClr val="bg1"/>
                </a:solidFill>
                <a:latin typeface="Lucida Sans" panose="020B0602030504090204" pitchFamily="34" charset="0"/>
              </a:rPr>
              <a:t>Research on Quality Assessment for Mass-Reared Parasitoids and Predators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09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0" b="10994"/>
          <a:stretch/>
        </p:blipFill>
        <p:spPr bwMode="auto">
          <a:xfrm>
            <a:off x="2057400" y="1057523"/>
            <a:ext cx="4876800" cy="543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1100" y="-94951"/>
            <a:ext cx="66294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SzPct val="125000"/>
            </a:pPr>
            <a:r>
              <a:rPr lang="en-US" sz="4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90204" pitchFamily="34" charset="0"/>
              </a:rPr>
              <a:t>A Complete </a:t>
            </a:r>
            <a:r>
              <a:rPr lang="en-US" sz="42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90204" pitchFamily="34" charset="0"/>
              </a:rPr>
              <a:t>QA </a:t>
            </a:r>
            <a:r>
              <a:rPr lang="en-US" sz="4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90204" pitchFamily="34" charset="0"/>
              </a:rPr>
              <a:t>System</a:t>
            </a:r>
          </a:p>
        </p:txBody>
      </p:sp>
    </p:spTree>
    <p:extLst>
      <p:ext uri="{BB962C8B-B14F-4D97-AF65-F5344CB8AC3E}">
        <p14:creationId xmlns:p14="http://schemas.microsoft.com/office/powerpoint/2010/main" val="10670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89"/>
          <a:stretch/>
        </p:blipFill>
        <p:spPr bwMode="auto">
          <a:xfrm>
            <a:off x="-32891" y="0"/>
            <a:ext cx="917689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02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28600"/>
            <a:ext cx="701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25000"/>
            </a:pPr>
            <a:r>
              <a:rPr lang="en-US" sz="3800" b="1" dirty="0">
                <a:solidFill>
                  <a:srgbClr val="00FF00"/>
                </a:solidFill>
                <a:latin typeface="Lucida Sans" panose="020B0602030504090204" pitchFamily="34" charset="0"/>
              </a:rPr>
              <a:t>Customer Involvement in Quality Assurance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1653177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Customers are more satisfied if they are involved and educated in the release and evaluation of the natural enemy products they purchase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The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most successful producers and suppliers provide technical support to help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customers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assure that the natural enemies they purchase are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effective.</a:t>
            </a:r>
            <a:endParaRPr lang="en-US" sz="1600" dirty="0">
              <a:solidFill>
                <a:schemeClr val="bg1"/>
              </a:solidFill>
              <a:latin typeface="Lucida Sans" panose="020B0602030504090204" pitchFamily="34" charset="0"/>
              <a:ea typeface="Calibri"/>
              <a:cs typeface="Times New Roman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Producers should sub-sample every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package or batch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for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product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quality.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Natural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enemies should be removed from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shipping containers and used immediately.</a:t>
            </a:r>
            <a:endParaRPr lang="en-US" sz="1600" dirty="0">
              <a:solidFill>
                <a:schemeClr val="bg1"/>
              </a:solidFill>
              <a:latin typeface="Lucida Sans" panose="020B0602030504090204" pitchFamily="34" charset="0"/>
              <a:ea typeface="Calibri"/>
              <a:cs typeface="Times New Roman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Customers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should be given quick and simple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product assessment methods.</a:t>
            </a:r>
            <a:endParaRPr lang="en-US" sz="1600" dirty="0">
              <a:solidFill>
                <a:schemeClr val="bg1"/>
              </a:solidFill>
              <a:latin typeface="Lucida Sans" panose="020B0602030504090204" pitchFamily="34" charset="0"/>
              <a:ea typeface="Calibri"/>
              <a:cs typeface="Times New Roman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Customers should quickly return feedback about product quality to the suppliers who in turn inform the producers to take rapid corrective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action.</a:t>
            </a:r>
            <a:endParaRPr lang="en-US" sz="1600" dirty="0">
              <a:solidFill>
                <a:schemeClr val="bg1"/>
              </a:solidFill>
              <a:latin typeface="Lucida Sans" panose="020B0602030504090204" pitchFamily="34" charset="0"/>
              <a:ea typeface="Calibri"/>
              <a:cs typeface="Times New Roman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Producers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should be able to control the variables that determine product quality and reliably ship specified numbers of high quality natural enemies.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Symbol"/>
              <a:buChar char=""/>
            </a:pP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Suppliers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should provide application guidelines and deliver the required number of high quality natural enemies to match the level of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pest </a:t>
            </a:r>
            <a:r>
              <a:rPr lang="en-US" sz="1600" dirty="0" smtClean="0">
                <a:solidFill>
                  <a:schemeClr val="bg1"/>
                </a:solidFill>
                <a:latin typeface="Lucida Sans" panose="020B0602030504090204" pitchFamily="34" charset="0"/>
                <a:ea typeface="Calibri"/>
                <a:cs typeface="Times New Roman"/>
              </a:rPr>
              <a:t>infestations.</a:t>
            </a:r>
            <a:endParaRPr lang="en-US" sz="1600" dirty="0">
              <a:solidFill>
                <a:schemeClr val="bg1"/>
              </a:solidFill>
              <a:latin typeface="Lucida Sans" panose="020B0602030504090204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373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355203"/>
              </p:ext>
            </p:extLst>
          </p:nvPr>
        </p:nvGraphicFramePr>
        <p:xfrm>
          <a:off x="1779089" y="1600200"/>
          <a:ext cx="5738222" cy="4998179"/>
        </p:xfrm>
        <a:graphic>
          <a:graphicData uri="http://schemas.openxmlformats.org/drawingml/2006/table">
            <a:tbl>
              <a:tblPr firstRow="1" firstCol="1" bandRow="1"/>
              <a:tblGrid>
                <a:gridCol w="2378994"/>
                <a:gridCol w="3359228"/>
              </a:tblGrid>
              <a:tr h="236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/>
                          <a:ea typeface="Calibri"/>
                        </a:rPr>
                        <a:t>Species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/>
                          <a:ea typeface="Calibri"/>
                        </a:rPr>
                        <a:t>Results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Encarsia formosa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Number ok, 41% emerged, 89-95% survival at 2 days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Trichogramma</a:t>
                      </a:r>
                      <a:r>
                        <a:rPr lang="en-US" sz="120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pretiosum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Number low, 86% alive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Chrysoperla carnea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All were </a:t>
                      </a:r>
                      <a:r>
                        <a:rPr lang="en-US" sz="1200" i="1" dirty="0">
                          <a:effectLst/>
                          <a:latin typeface="+mn-lt"/>
                          <a:ea typeface="Calibri"/>
                        </a:rPr>
                        <a:t>C. </a:t>
                      </a: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rufilabis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3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Hippodamia convergens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Number low, 80% alive, 82-96 % survival at 2 days, 9-22% were parasitized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3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Encarsia formosa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Arrival time, emergence and flight ability variable, sometimes contained </a:t>
                      </a: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Eretmocerus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 spp.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79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Aphidius colemani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Arrival time and emergence variable (61-69%) with just above 50% females, </a:t>
                      </a:r>
                      <a:r>
                        <a:rPr lang="en-US" sz="1200" dirty="0" err="1">
                          <a:effectLst/>
                          <a:latin typeface="+mn-lt"/>
                          <a:ea typeface="Calibri"/>
                        </a:rPr>
                        <a:t>hyperparasitoids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, I.D. </a:t>
                      </a:r>
                      <a:r>
                        <a:rPr lang="en-US" sz="1200" dirty="0" err="1">
                          <a:effectLst/>
                          <a:latin typeface="+mn-lt"/>
                          <a:ea typeface="Calibri"/>
                        </a:rPr>
                        <a:t>innacurate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, emergence before receipt, parasitism low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3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Aphidius matricariae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Averaged 1,663.1</a:t>
                      </a:r>
                      <a:r>
                        <a:rPr lang="en-US" sz="1200" u="sng" dirty="0">
                          <a:effectLst/>
                          <a:latin typeface="+mn-lt"/>
                          <a:ea typeface="Calibri"/>
                        </a:rPr>
                        <a:t>+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17.3 with 71.9</a:t>
                      </a:r>
                      <a:r>
                        <a:rPr lang="en-US" sz="1200" u="sng" dirty="0">
                          <a:effectLst/>
                          <a:latin typeface="+mn-lt"/>
                          <a:ea typeface="Calibri"/>
                        </a:rPr>
                        <a:t>+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3.6% emerging and 88.9% flying, more consistent that </a:t>
                      </a:r>
                      <a:r>
                        <a:rPr lang="en-US" sz="1200" i="1" dirty="0">
                          <a:effectLst/>
                          <a:latin typeface="+mn-lt"/>
                          <a:ea typeface="Calibri"/>
                        </a:rPr>
                        <a:t>A. </a:t>
                      </a: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colemani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3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Aphytis melinus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live parasitoids 1-28 days after receipt, sex ratio, and female size variable, 0.393-0.644 females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6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+mn-lt"/>
                          <a:ea typeface="Calibri"/>
                        </a:rPr>
                        <a:t>Additional Species Studied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+mn-lt"/>
                          <a:ea typeface="Calibri"/>
                        </a:rPr>
                        <a:t>Parameters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+mn-lt"/>
                          <a:ea typeface="Calibri"/>
                        </a:rPr>
                        <a:t>Aphidoletes aphidimyza</a:t>
                      </a:r>
                      <a:endParaRPr lang="en-US" sz="120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Number of live parasitoids, identity, purity, </a:t>
                      </a:r>
                      <a:r>
                        <a:rPr lang="en-US" sz="1200" dirty="0" err="1">
                          <a:effectLst/>
                          <a:latin typeface="+mn-lt"/>
                          <a:ea typeface="Calibri"/>
                        </a:rPr>
                        <a:t>hyperparasites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, emergence on arrival, rate of adult emergence, total adult emergence, size (length of hind tibia) or weight, sex ratio, longevity, fertility, fecundity, flight 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</a:rPr>
                        <a:t>capability (motility), 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and parasitism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 </a:t>
                      </a: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Eretmocerus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n-lt"/>
                          <a:ea typeface="Calibri"/>
                        </a:rPr>
                        <a:t>spp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Trichogramma</a:t>
                      </a:r>
                      <a:r>
                        <a:rPr lang="en-US" sz="1200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n-lt"/>
                          <a:ea typeface="Calibri"/>
                        </a:rPr>
                        <a:t>spp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Splangia</a:t>
                      </a:r>
                      <a:r>
                        <a:rPr lang="en-US" sz="1200" i="1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cameroni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Orius</a:t>
                      </a:r>
                      <a:r>
                        <a:rPr lang="en-US" sz="1200" i="1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insidiosus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6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Epidinocarsis</a:t>
                      </a:r>
                      <a:r>
                        <a:rPr lang="en-US" sz="1200" i="1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200" i="1" dirty="0" err="1">
                          <a:effectLst/>
                          <a:latin typeface="+mn-lt"/>
                          <a:ea typeface="Calibri"/>
                        </a:rPr>
                        <a:t>lopezi</a:t>
                      </a:r>
                      <a:endParaRPr lang="en-US" sz="12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152400"/>
            <a:ext cx="79248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25000"/>
            </a:pPr>
            <a:r>
              <a:rPr lang="en-US" sz="3800" b="1" dirty="0">
                <a:solidFill>
                  <a:srgbClr val="00FF00"/>
                </a:solidFill>
                <a:latin typeface="Lucida Sans" panose="020B0602030504090204" pitchFamily="34" charset="0"/>
              </a:rPr>
              <a:t>Quality Assessments of Mass-Reared Natural Enemies</a:t>
            </a:r>
          </a:p>
        </p:txBody>
      </p:sp>
    </p:spTree>
    <p:extLst>
      <p:ext uri="{BB962C8B-B14F-4D97-AF65-F5344CB8AC3E}">
        <p14:creationId xmlns:p14="http://schemas.microsoft.com/office/powerpoint/2010/main" val="52486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" b="3026"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0" y="3810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90204" pitchFamily="34" charset="0"/>
              </a:rPr>
              <a:t>Quality Control Charts</a:t>
            </a:r>
            <a:endParaRPr lang="en-US" sz="4000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8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997215"/>
              </p:ext>
            </p:extLst>
          </p:nvPr>
        </p:nvGraphicFramePr>
        <p:xfrm>
          <a:off x="609600" y="289775"/>
          <a:ext cx="8001000" cy="629170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55519"/>
                <a:gridCol w="4545481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Type of Research</a:t>
                      </a:r>
                      <a:endParaRPr lang="en-US" sz="1400" b="1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Research Priorities</a:t>
                      </a:r>
                      <a:endParaRPr lang="en-US" sz="1400" b="1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777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Feasibility/market analysis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Natural 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enemy effectiveness in controlling target pests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Product development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Quality assurance systems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20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Mass production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Rearing 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facilities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Mechanized equipment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Rearing materials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Natural and artificial diets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Rearing and harvesting techniques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Production quality control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Process quality control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Product quality control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Utilization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Product 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handling and storage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Automated counting technology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Improved packaging and shipping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Extended use period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Efficient scouting techniques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Optimal release numbers, rates and timing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Mechanized application technologies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Efficient product evaluation procedures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Utilization quality control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8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Application environment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6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Site-specific </a:t>
                      </a:r>
                      <a:r>
                        <a:rPr lang="en-US" sz="1200" b="1" kern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pest prevention 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Systems to maximize the effectiveness of natural enemies</a:t>
                      </a:r>
                      <a:endParaRPr lang="en-US" sz="1200" b="1" kern="16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Natural enemy use with pesticides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Systems with multiple products and pests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Effectiveness in seasonal and perennial crops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603" marR="5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77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762000"/>
            <a:ext cx="6324600" cy="1828800"/>
          </a:xfrm>
          <a:ln w="19050">
            <a:solidFill>
              <a:srgbClr val="00CC66"/>
            </a:solidFill>
            <a:miter lim="800000"/>
            <a:headEnd/>
            <a:tailEnd/>
          </a:ln>
        </p:spPr>
      </p:pic>
      <p:sp>
        <p:nvSpPr>
          <p:cNvPr id="167939" name="Text Box 3"/>
          <p:cNvSpPr txBox="1">
            <a:spLocks noChangeArrowheads="1"/>
          </p:cNvSpPr>
          <p:nvPr/>
        </p:nvSpPr>
        <p:spPr bwMode="auto">
          <a:xfrm>
            <a:off x="457200" y="3470275"/>
            <a:ext cx="83820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For more information or a copy of this presentation please visit:</a:t>
            </a:r>
            <a:r>
              <a:rPr lang="en-US" sz="4000" b="1" dirty="0">
                <a:solidFill>
                  <a:schemeClr val="bg1"/>
                </a:solidFill>
                <a:latin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http://ipm.ifas.ufl.edu</a:t>
            </a:r>
          </a:p>
        </p:txBody>
      </p:sp>
    </p:spTree>
    <p:extLst>
      <p:ext uri="{BB962C8B-B14F-4D97-AF65-F5344CB8AC3E}">
        <p14:creationId xmlns:p14="http://schemas.microsoft.com/office/powerpoint/2010/main" val="2143314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546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QA for Mass-Reared Parasitoids and Predators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UF/IFAS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61</cp:revision>
  <dcterms:created xsi:type="dcterms:W3CDTF">2013-08-20T11:23:27Z</dcterms:created>
  <dcterms:modified xsi:type="dcterms:W3CDTF">2017-12-18T21:34:21Z</dcterms:modified>
</cp:coreProperties>
</file>